
<file path=[Content_Types].xml><?xml version="1.0" encoding="utf-8"?>
<Types xmlns="http://schemas.openxmlformats.org/package/2006/content-types">
  <Default Extension="png" ContentType="image/png"/>
  <Default Extension="bin" ContentType="image/unknown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0"/>
  </p:notesMasterIdLst>
  <p:sldIdLst>
    <p:sldId id="256" r:id="rId2"/>
    <p:sldId id="286" r:id="rId3"/>
    <p:sldId id="287" r:id="rId4"/>
    <p:sldId id="290" r:id="rId5"/>
    <p:sldId id="288" r:id="rId6"/>
    <p:sldId id="291" r:id="rId7"/>
    <p:sldId id="292" r:id="rId8"/>
    <p:sldId id="278" r:id="rId9"/>
    <p:sldId id="285" r:id="rId10"/>
    <p:sldId id="360" r:id="rId11"/>
    <p:sldId id="327" r:id="rId12"/>
    <p:sldId id="346" r:id="rId13"/>
    <p:sldId id="264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30" r:id="rId24"/>
    <p:sldId id="328" r:id="rId25"/>
    <p:sldId id="331" r:id="rId26"/>
    <p:sldId id="336" r:id="rId27"/>
    <p:sldId id="362" r:id="rId28"/>
    <p:sldId id="306" r:id="rId29"/>
    <p:sldId id="307" r:id="rId30"/>
    <p:sldId id="309" r:id="rId31"/>
    <p:sldId id="310" r:id="rId32"/>
    <p:sldId id="311" r:id="rId33"/>
    <p:sldId id="322" r:id="rId34"/>
    <p:sldId id="321" r:id="rId35"/>
    <p:sldId id="312" r:id="rId36"/>
    <p:sldId id="313" r:id="rId37"/>
    <p:sldId id="316" r:id="rId38"/>
    <p:sldId id="329" r:id="rId39"/>
    <p:sldId id="317" r:id="rId40"/>
    <p:sldId id="344" r:id="rId41"/>
    <p:sldId id="332" r:id="rId42"/>
    <p:sldId id="358" r:id="rId43"/>
    <p:sldId id="359" r:id="rId44"/>
    <p:sldId id="293" r:id="rId45"/>
    <p:sldId id="345" r:id="rId46"/>
    <p:sldId id="265" r:id="rId47"/>
    <p:sldId id="333" r:id="rId48"/>
    <p:sldId id="282" r:id="rId49"/>
    <p:sldId id="314" r:id="rId50"/>
    <p:sldId id="318" r:id="rId51"/>
    <p:sldId id="319" r:id="rId52"/>
    <p:sldId id="320" r:id="rId53"/>
    <p:sldId id="361" r:id="rId54"/>
    <p:sldId id="294" r:id="rId55"/>
    <p:sldId id="334" r:id="rId56"/>
    <p:sldId id="342" r:id="rId57"/>
    <p:sldId id="335" r:id="rId58"/>
    <p:sldId id="348" r:id="rId59"/>
    <p:sldId id="353" r:id="rId60"/>
    <p:sldId id="352" r:id="rId61"/>
    <p:sldId id="351" r:id="rId62"/>
    <p:sldId id="350" r:id="rId63"/>
    <p:sldId id="349" r:id="rId64"/>
    <p:sldId id="357" r:id="rId65"/>
    <p:sldId id="343" r:id="rId66"/>
    <p:sldId id="364" r:id="rId67"/>
    <p:sldId id="337" r:id="rId68"/>
    <p:sldId id="339" r:id="rId69"/>
    <p:sldId id="340" r:id="rId70"/>
    <p:sldId id="341" r:id="rId71"/>
    <p:sldId id="338" r:id="rId72"/>
    <p:sldId id="354" r:id="rId73"/>
    <p:sldId id="355" r:id="rId74"/>
    <p:sldId id="356" r:id="rId75"/>
    <p:sldId id="273" r:id="rId76"/>
    <p:sldId id="363" r:id="rId77"/>
    <p:sldId id="315" r:id="rId78"/>
    <p:sldId id="347" r:id="rId7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81"/>
      <p:bold r:id="rId82"/>
      <p:italic r:id="rId83"/>
      <p:boldItalic r:id="rId84"/>
    </p:embeddedFont>
    <p:embeddedFont>
      <p:font typeface="Lato" panose="020B0604020202020204" charset="0"/>
      <p:regular r:id="rId85"/>
      <p:bold r:id="rId86"/>
      <p:italic r:id="rId87"/>
      <p:boldItalic r:id="rId88"/>
    </p:embeddedFont>
    <p:embeddedFont>
      <p:font typeface="Montserrat" panose="020B0604020202020204" charset="-18"/>
      <p:regular r:id="rId89"/>
      <p:bold r:id="rId90"/>
      <p:italic r:id="rId91"/>
      <p:boldItalic r:id="rId9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zekas Dominik" initials="FD" lastIdx="1" clrIdx="0">
    <p:extLst>
      <p:ext uri="{19B8F6BF-5375-455C-9EA6-DF929625EA0E}">
        <p15:presenceInfo xmlns:p15="http://schemas.microsoft.com/office/powerpoint/2012/main" userId="S-1-5-21-2604211897-728469581-1642377047-1222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65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90" Type="http://schemas.openxmlformats.org/officeDocument/2006/relationships/font" Target="fonts/font10.fntdata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93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font" Target="fonts/font11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633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9673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768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53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905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1978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15512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3596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39098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5039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33933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9672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2947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75850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76692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96396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59642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2849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3001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4556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7074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26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846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793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6525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0306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8958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8.bin"/><Relationship Id="rId5" Type="http://schemas.openxmlformats.org/officeDocument/2006/relationships/image" Target="../media/image57.png"/><Relationship Id="rId4" Type="http://schemas.openxmlformats.org/officeDocument/2006/relationships/notesSlide" Target="../notesSlides/notesSlide2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3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86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i="1" u="sng" dirty="0"/>
              <a:t>DotNyetWork</a:t>
            </a:r>
            <a:endParaRPr b="1" i="1" u="sng"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366550" y="397727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dirty="0"/>
              <a:t>we nyet to network issues</a:t>
            </a:r>
            <a:endParaRPr dirty="0"/>
          </a:p>
        </p:txBody>
      </p:sp>
      <p:sp>
        <p:nvSpPr>
          <p:cNvPr id="2" name="Google Shape;135;p13">
            <a:extLst>
              <a:ext uri="{FF2B5EF4-FFF2-40B4-BE49-F238E27FC236}">
                <a16:creationId xmlns:a16="http://schemas.microsoft.com/office/drawing/2014/main" id="{F5A51676-77E9-45FA-5980-64EC2EE07D86}"/>
              </a:ext>
            </a:extLst>
          </p:cNvPr>
          <p:cNvSpPr txBox="1">
            <a:spLocks/>
          </p:cNvSpPr>
          <p:nvPr/>
        </p:nvSpPr>
        <p:spPr>
          <a:xfrm>
            <a:off x="6045900" y="2367850"/>
            <a:ext cx="1311638" cy="1058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r">
              <a:lnSpc>
                <a:spcPct val="200000"/>
              </a:lnSpc>
            </a:pPr>
            <a:r>
              <a:rPr lang="hu-HU" sz="1100" dirty="0"/>
              <a:t>Ötvös Bence</a:t>
            </a:r>
          </a:p>
          <a:p>
            <a:pPr marL="0" indent="0" algn="r">
              <a:lnSpc>
                <a:spcPct val="200000"/>
              </a:lnSpc>
            </a:pPr>
            <a:r>
              <a:rPr lang="hu-HU" sz="1100" dirty="0"/>
              <a:t>Somogyi Bánk</a:t>
            </a:r>
          </a:p>
          <a:p>
            <a:pPr marL="0" indent="0" algn="r">
              <a:lnSpc>
                <a:spcPct val="200000"/>
              </a:lnSpc>
            </a:pPr>
            <a:r>
              <a:rPr lang="hu-HU" sz="1100" dirty="0"/>
              <a:t>Fazekas Dominik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v_0_20260205091540">
            <a:hlinkClick r:id="" action="ppaction://media"/>
            <a:extLst>
              <a:ext uri="{FF2B5EF4-FFF2-40B4-BE49-F238E27FC236}">
                <a16:creationId xmlns:a16="http://schemas.microsoft.com/office/drawing/2014/main" id="{D7BC772E-0D79-4A1E-B02A-A8F6DE96E0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20594" y="949620"/>
            <a:ext cx="3657600" cy="3657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19F44B4B-B047-48C1-BB14-38625341C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2800" b="1" dirty="0"/>
              <a:t>1) SSH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382BB32-4DFD-4048-907D-70F8DD1806B8}"/>
              </a:ext>
            </a:extLst>
          </p:cNvPr>
          <p:cNvSpPr txBox="1"/>
          <p:nvPr/>
        </p:nvSpPr>
        <p:spPr>
          <a:xfrm>
            <a:off x="5396460" y="641843"/>
            <a:ext cx="1181734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bg1"/>
                </a:solidFill>
              </a:rPr>
              <a:t>SSH Router</a:t>
            </a:r>
          </a:p>
        </p:txBody>
      </p:sp>
    </p:spTree>
    <p:extLst>
      <p:ext uri="{BB962C8B-B14F-4D97-AF65-F5344CB8AC3E}">
        <p14:creationId xmlns:p14="http://schemas.microsoft.com/office/powerpoint/2010/main" val="2992011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F44B4B-B047-48C1-BB14-38625341C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2800" b="1" dirty="0"/>
              <a:t>1) SSH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382BB32-4DFD-4048-907D-70F8DD1806B8}"/>
              </a:ext>
            </a:extLst>
          </p:cNvPr>
          <p:cNvSpPr txBox="1"/>
          <p:nvPr/>
        </p:nvSpPr>
        <p:spPr>
          <a:xfrm>
            <a:off x="4041243" y="1000073"/>
            <a:ext cx="1061509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SSH Teszt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EAD4712-0D80-4A48-B463-F7B867854A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5" t="6662" r="822" b="4522"/>
          <a:stretch/>
        </p:blipFill>
        <p:spPr>
          <a:xfrm>
            <a:off x="1704587" y="1307850"/>
            <a:ext cx="5734822" cy="3650594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838424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F44B4B-B047-48C1-BB14-38625341C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2800" b="1" dirty="0"/>
              <a:t>1) SSH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382BB32-4DFD-4048-907D-70F8DD1806B8}"/>
              </a:ext>
            </a:extLst>
          </p:cNvPr>
          <p:cNvSpPr txBox="1"/>
          <p:nvPr/>
        </p:nvSpPr>
        <p:spPr>
          <a:xfrm>
            <a:off x="4041241" y="850800"/>
            <a:ext cx="1061509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SSH Teszt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39E42916-13DA-4102-BBDB-D050309FE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449" y="1153961"/>
            <a:ext cx="6063095" cy="37316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83448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pic>
        <p:nvPicPr>
          <p:cNvPr id="10" name="image14.png">
            <a:extLst>
              <a:ext uri="{FF2B5EF4-FFF2-40B4-BE49-F238E27FC236}">
                <a16:creationId xmlns:a16="http://schemas.microsoft.com/office/drawing/2014/main" id="{26EF0C83-5197-45BC-9A56-0C2C3C4918CF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572000" y="1301750"/>
            <a:ext cx="3611880" cy="254000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6011493" y="993973"/>
            <a:ext cx="771365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Vlanok</a:t>
            </a:r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95C70290-3E96-497F-ACCB-9EE1DF61062E}"/>
              </a:ext>
            </a:extLst>
          </p:cNvPr>
          <p:cNvSpPr txBox="1"/>
          <p:nvPr/>
        </p:nvSpPr>
        <p:spPr>
          <a:xfrm>
            <a:off x="6553753" y="3116940"/>
            <a:ext cx="811441" cy="307777"/>
          </a:xfrm>
          <a:prstGeom prst="rect">
            <a:avLst/>
          </a:prstGeom>
          <a:solidFill>
            <a:srgbClr val="A365D1"/>
          </a:solidFill>
          <a:ln w="28575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bg1"/>
                </a:solidFill>
              </a:rPr>
              <a:t>Vlan</a:t>
            </a:r>
            <a:r>
              <a:rPr lang="hu-HU" b="1" dirty="0">
                <a:solidFill>
                  <a:schemeClr val="bg1"/>
                </a:solidFill>
              </a:rPr>
              <a:t> 20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2CA2BE5F-8B59-4137-B5E2-1315877F3257}"/>
              </a:ext>
            </a:extLst>
          </p:cNvPr>
          <p:cNvSpPr txBox="1"/>
          <p:nvPr/>
        </p:nvSpPr>
        <p:spPr>
          <a:xfrm>
            <a:off x="5394804" y="3116940"/>
            <a:ext cx="811441" cy="307777"/>
          </a:xfrm>
          <a:prstGeom prst="rect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hu-HU" b="1" dirty="0" err="1">
                <a:solidFill>
                  <a:schemeClr val="bg1"/>
                </a:solidFill>
              </a:rPr>
              <a:t>Vlan</a:t>
            </a:r>
            <a:r>
              <a:rPr lang="hu-HU" b="1" dirty="0">
                <a:solidFill>
                  <a:schemeClr val="bg1"/>
                </a:solidFill>
              </a:rPr>
              <a:t> 10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963DFD80-4495-46DB-8C6C-E38AA8D7E3BA}"/>
              </a:ext>
            </a:extLst>
          </p:cNvPr>
          <p:cNvSpPr/>
          <p:nvPr/>
        </p:nvSpPr>
        <p:spPr>
          <a:xfrm>
            <a:off x="960120" y="1925740"/>
            <a:ext cx="3185914" cy="129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hu-HU" sz="1800" b="1" dirty="0">
                <a:solidFill>
                  <a:schemeClr val="lt1"/>
                </a:solidFill>
                <a:latin typeface="Montserrat"/>
                <a:sym typeface="Montserrat"/>
              </a:rPr>
              <a:t>Létrehoztunk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  <a:sym typeface="Montserrat"/>
              </a:rPr>
              <a:t>vlanokat</a:t>
            </a:r>
            <a:r>
              <a:rPr lang="hu-HU" sz="1800" b="1" dirty="0">
                <a:solidFill>
                  <a:schemeClr val="lt1"/>
                </a:solidFill>
                <a:latin typeface="Montserrat"/>
                <a:sym typeface="Montserrat"/>
              </a:rPr>
              <a:t> a hálózatok elkülönítése érdekében.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5430403" y="993973"/>
            <a:ext cx="1933543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Vlanok</a:t>
            </a:r>
            <a:r>
              <a:rPr lang="hu-HU" b="1" dirty="0">
                <a:solidFill>
                  <a:schemeClr val="tx1"/>
                </a:solidFill>
              </a:rPr>
              <a:t> élő eszközön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C8FBDE97-4588-4076-AB7C-87AC5572B39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555" y="1328222"/>
            <a:ext cx="3825240" cy="2821305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8CB89664-AD44-4A4C-9193-EA92BDC4BD0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78" y="1842077"/>
            <a:ext cx="2682817" cy="1794258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6091E33F-B716-4B17-B39F-7DDEC59AE726}"/>
              </a:ext>
            </a:extLst>
          </p:cNvPr>
          <p:cNvSpPr txBox="1"/>
          <p:nvPr/>
        </p:nvSpPr>
        <p:spPr>
          <a:xfrm>
            <a:off x="1477335" y="1534300"/>
            <a:ext cx="180530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Vlanok</a:t>
            </a:r>
            <a:r>
              <a:rPr lang="hu-HU" b="1" dirty="0">
                <a:solidFill>
                  <a:schemeClr val="tx1"/>
                </a:solidFill>
              </a:rPr>
              <a:t> létrehozása</a:t>
            </a:r>
          </a:p>
        </p:txBody>
      </p:sp>
    </p:spTree>
    <p:extLst>
      <p:ext uri="{BB962C8B-B14F-4D97-AF65-F5344CB8AC3E}">
        <p14:creationId xmlns:p14="http://schemas.microsoft.com/office/powerpoint/2010/main" val="337925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1BE3D01E-095E-4DF1-AF14-A0881E8D17D6}"/>
              </a:ext>
            </a:extLst>
          </p:cNvPr>
          <p:cNvSpPr/>
          <p:nvPr/>
        </p:nvSpPr>
        <p:spPr>
          <a:xfrm>
            <a:off x="834204" y="2133489"/>
            <a:ext cx="3288080" cy="8765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Vlan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1-et megszüntettük: </a:t>
            </a:r>
          </a:p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 biztonsági réssé válhat.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51D901DB-F5D2-4CAC-A989-A008D0DE377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354" y="2192738"/>
            <a:ext cx="2548220" cy="758024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222248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1BE3D01E-095E-4DF1-AF14-A0881E8D17D6}"/>
              </a:ext>
            </a:extLst>
          </p:cNvPr>
          <p:cNvSpPr/>
          <p:nvPr/>
        </p:nvSpPr>
        <p:spPr>
          <a:xfrm>
            <a:off x="834204" y="2133489"/>
            <a:ext cx="3294492" cy="8765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Vlan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999 (Black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Hole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Összes nem használt port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6558F8B-4F36-485B-8F97-631C98FA0D9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79329"/>
            <a:ext cx="3923139" cy="984841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017280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9C8760A8-549D-4E4B-937F-82461787FF8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" b="7368"/>
          <a:stretch/>
        </p:blipFill>
        <p:spPr bwMode="auto">
          <a:xfrm>
            <a:off x="1914968" y="3751265"/>
            <a:ext cx="5310505" cy="670560"/>
          </a:xfrm>
          <a:prstGeom prst="rect">
            <a:avLst/>
          </a:prstGeom>
          <a:ln w="57150">
            <a:solidFill>
              <a:schemeClr val="tx2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C66DCF86-60E0-4C2C-AE59-62775D01C50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800" y="1258297"/>
            <a:ext cx="3386028" cy="490249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8B29DB7-22BA-47C2-A37C-58BA5F62E34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800" y="2546572"/>
            <a:ext cx="3384842" cy="490249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6B3EB4A5-20A4-47A1-9160-B72CFE759F90}"/>
              </a:ext>
            </a:extLst>
          </p:cNvPr>
          <p:cNvSpPr txBox="1"/>
          <p:nvPr/>
        </p:nvSpPr>
        <p:spPr>
          <a:xfrm>
            <a:off x="3988627" y="950520"/>
            <a:ext cx="1080745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Ruby-SW1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57EC94D5-FCE6-427C-9673-8C187B04FB60}"/>
              </a:ext>
            </a:extLst>
          </p:cNvPr>
          <p:cNvSpPr txBox="1"/>
          <p:nvPr/>
        </p:nvSpPr>
        <p:spPr>
          <a:xfrm>
            <a:off x="3988626" y="2238795"/>
            <a:ext cx="1080745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Ruby-SW2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A82D9A36-A6AF-4D00-8D9C-F9C1BD220C2F}"/>
              </a:ext>
            </a:extLst>
          </p:cNvPr>
          <p:cNvSpPr txBox="1"/>
          <p:nvPr/>
        </p:nvSpPr>
        <p:spPr>
          <a:xfrm>
            <a:off x="4135925" y="3438385"/>
            <a:ext cx="782587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Vlan</a:t>
            </a:r>
            <a:r>
              <a:rPr lang="hu-HU" b="1" dirty="0">
                <a:solidFill>
                  <a:schemeClr val="tx1"/>
                </a:solidFill>
              </a:rPr>
              <a:t> IP</a:t>
            </a:r>
          </a:p>
        </p:txBody>
      </p:sp>
    </p:spTree>
    <p:extLst>
      <p:ext uri="{BB962C8B-B14F-4D97-AF65-F5344CB8AC3E}">
        <p14:creationId xmlns:p14="http://schemas.microsoft.com/office/powerpoint/2010/main" val="4270044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3) </a:t>
            </a:r>
            <a:r>
              <a:rPr lang="hu-HU" b="1" dirty="0" err="1"/>
              <a:t>Etherchannel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5453538" y="996062"/>
            <a:ext cx="1893467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Két port összefogva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963DFD80-4495-46DB-8C6C-E38AA8D7E3BA}"/>
              </a:ext>
            </a:extLst>
          </p:cNvPr>
          <p:cNvSpPr/>
          <p:nvPr/>
        </p:nvSpPr>
        <p:spPr>
          <a:xfrm>
            <a:off x="1038578" y="1925740"/>
            <a:ext cx="3185914" cy="129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A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Ruby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-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Switch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-ek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g1/0/23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és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g1/0/24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-es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portjain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konfiguráltuk</a:t>
            </a:r>
            <a:endParaRPr lang="hu-HU" sz="1800" b="1" dirty="0">
              <a:solidFill>
                <a:schemeClr val="lt1"/>
              </a:solidFill>
              <a:latin typeface="Montserrat"/>
              <a:sym typeface="Montserrat"/>
            </a:endParaRPr>
          </a:p>
        </p:txBody>
      </p:sp>
      <p:pic>
        <p:nvPicPr>
          <p:cNvPr id="8" name="image12.png">
            <a:extLst>
              <a:ext uri="{FF2B5EF4-FFF2-40B4-BE49-F238E27FC236}">
                <a16:creationId xmlns:a16="http://schemas.microsoft.com/office/drawing/2014/main" id="{BC5CDEFA-8CB2-4934-838D-AFD36B56F21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507149" y="1372479"/>
            <a:ext cx="3786246" cy="2398542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127187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3) </a:t>
            </a:r>
            <a:r>
              <a:rPr lang="hu-HU" b="1" dirty="0" err="1"/>
              <a:t>Etherchannel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3137953" y="1357651"/>
            <a:ext cx="2868093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Etherchannel</a:t>
            </a:r>
            <a:r>
              <a:rPr lang="hu-HU" b="1" dirty="0">
                <a:solidFill>
                  <a:schemeClr val="tx1"/>
                </a:solidFill>
              </a:rPr>
              <a:t> élő berendezésen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0EFB72ED-33BA-4709-90F5-DDD67B2ED31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090" y="1665428"/>
            <a:ext cx="3893820" cy="2833370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154013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B95E83-7A29-E224-5072-C0B3D3FEF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Bevezető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E4B3F-4A4D-59BA-D889-829397F6C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567549"/>
            <a:ext cx="7038900" cy="2472300"/>
          </a:xfrm>
        </p:spPr>
        <p:txBody>
          <a:bodyPr>
            <a:normAutofit/>
          </a:bodyPr>
          <a:lstStyle/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Projekt célja:  </a:t>
            </a:r>
            <a:r>
              <a:rPr lang="hu-HU" sz="1800" dirty="0"/>
              <a:t>Egy biztonságos, skálázható és nagy rendelkezésre állású hálózati infrastruktúra kialakítása. </a:t>
            </a:r>
          </a:p>
          <a:p>
            <a:endParaRPr lang="hu-HU" sz="1800" dirty="0"/>
          </a:p>
          <a:p>
            <a:endParaRPr lang="hu-HU" sz="1800" dirty="0"/>
          </a:p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Prezentáció:   </a:t>
            </a:r>
            <a:r>
              <a:rPr lang="hu-HU" sz="1800" dirty="0"/>
              <a:t>Ez a prezentáció bemutatja a hálózat részeit és azok kiépítésének a folyamatát 	</a:t>
            </a:r>
          </a:p>
          <a:p>
            <a:pPr marL="146050" indent="0">
              <a:buNone/>
            </a:pPr>
            <a:endParaRPr lang="hu-HU" sz="1800" dirty="0"/>
          </a:p>
        </p:txBody>
      </p:sp>
    </p:spTree>
    <p:extLst>
      <p:ext uri="{BB962C8B-B14F-4D97-AF65-F5344CB8AC3E}">
        <p14:creationId xmlns:p14="http://schemas.microsoft.com/office/powerpoint/2010/main" val="2561522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3) </a:t>
            </a:r>
            <a:r>
              <a:rPr lang="hu-HU" b="1" dirty="0" err="1"/>
              <a:t>Etherchannel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5221866" y="1472467"/>
            <a:ext cx="244009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Etherchannel</a:t>
            </a:r>
            <a:r>
              <a:rPr lang="hu-HU" b="1" dirty="0">
                <a:solidFill>
                  <a:schemeClr val="tx1"/>
                </a:solidFill>
              </a:rPr>
              <a:t> konfiguráció</a:t>
            </a:r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9FFBFB27-098A-49D1-9D83-221189FDF95E}"/>
              </a:ext>
            </a:extLst>
          </p:cNvPr>
          <p:cNvSpPr/>
          <p:nvPr/>
        </p:nvSpPr>
        <p:spPr>
          <a:xfrm>
            <a:off x="541206" y="2133777"/>
            <a:ext cx="3933804" cy="875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Az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etherchannel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Cisco-s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’</a:t>
            </a:r>
            <a:r>
              <a:rPr lang="hu-HU" sz="1800" b="1" dirty="0" err="1">
                <a:solidFill>
                  <a:schemeClr val="tx2"/>
                </a:solidFill>
                <a:latin typeface="Montserrat"/>
              </a:rPr>
              <a:t>PAgP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’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fajtáját konfiguráltuk 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6BCEBFE-ED7D-41D6-8F70-F4D590376D6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010" y="1836951"/>
            <a:ext cx="3933804" cy="1469598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843608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3) </a:t>
            </a:r>
            <a:r>
              <a:rPr lang="hu-HU" b="1" dirty="0" err="1"/>
              <a:t>Etherchannel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3440118" y="1164690"/>
            <a:ext cx="224292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show </a:t>
            </a:r>
            <a:r>
              <a:rPr lang="hu-HU" b="1" dirty="0" err="1">
                <a:solidFill>
                  <a:schemeClr val="tx1"/>
                </a:solidFill>
              </a:rPr>
              <a:t>etherchannel</a:t>
            </a:r>
            <a:r>
              <a:rPr lang="hu-HU" b="1" dirty="0">
                <a:solidFill>
                  <a:schemeClr val="tx1"/>
                </a:solidFill>
              </a:rPr>
              <a:t> SW1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12D7724-9A0E-4A4D-8249-BCCB113C4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400" y="1472467"/>
            <a:ext cx="5803200" cy="3452973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036761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3) </a:t>
            </a:r>
            <a:r>
              <a:rPr lang="hu-HU" b="1" dirty="0" err="1"/>
              <a:t>Etherchannel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3440117" y="1006751"/>
            <a:ext cx="224292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show </a:t>
            </a:r>
            <a:r>
              <a:rPr lang="hu-HU" b="1" dirty="0" err="1">
                <a:solidFill>
                  <a:schemeClr val="tx1"/>
                </a:solidFill>
              </a:rPr>
              <a:t>etherchannel</a:t>
            </a:r>
            <a:r>
              <a:rPr lang="hu-HU" b="1" dirty="0">
                <a:solidFill>
                  <a:schemeClr val="tx1"/>
                </a:solidFill>
              </a:rPr>
              <a:t> SW2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B6476E1-790C-45AB-8CBE-77F32F6CF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167" y="1318578"/>
            <a:ext cx="5801662" cy="3593514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074984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51F263-E28E-4645-BA7D-1F68C508E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PORT SECURITY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C85A022-5D67-4FD8-B783-B43FCF600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3822" y="703241"/>
            <a:ext cx="2382678" cy="295117"/>
          </a:xfrm>
        </p:spPr>
        <p:txBody>
          <a:bodyPr>
            <a:noAutofit/>
          </a:bodyPr>
          <a:lstStyle/>
          <a:p>
            <a:pPr marL="146050" indent="0">
              <a:buNone/>
            </a:pPr>
            <a:endParaRPr lang="hu-HU" sz="1400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42253B0E-6E8A-45CC-AE9C-1200074EC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544" y="1100962"/>
            <a:ext cx="4282811" cy="29415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37463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51F263-E28E-4645-BA7D-1F68C508E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PORT SECURITY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C85A022-5D67-4FD8-B783-B43FCF600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3822" y="703241"/>
            <a:ext cx="2382678" cy="295117"/>
          </a:xfrm>
        </p:spPr>
        <p:txBody>
          <a:bodyPr>
            <a:noAutofit/>
          </a:bodyPr>
          <a:lstStyle/>
          <a:p>
            <a:pPr marL="146050" indent="0">
              <a:buNone/>
            </a:pPr>
            <a:endParaRPr lang="hu-HU" sz="1400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FE5E121-CCB9-4ACB-A284-2F0809AA907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239" y="1819488"/>
            <a:ext cx="4157717" cy="22041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B0BD685D-7933-463E-8EF6-191BF73CDA5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50" y="1819488"/>
            <a:ext cx="4157717" cy="22041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61509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51F263-E28E-4645-BA7D-1F68C508E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PORT SECURITY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C85A022-5D67-4FD8-B783-B43FCF600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4621" y="1532071"/>
            <a:ext cx="869245" cy="380492"/>
          </a:xfrm>
          <a:solidFill>
            <a:schemeClr val="tx2"/>
          </a:solidFill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hu-HU" sz="1400" dirty="0" err="1">
                <a:solidFill>
                  <a:schemeClr val="tx1"/>
                </a:solidFill>
              </a:rPr>
              <a:t>config</a:t>
            </a:r>
            <a:endParaRPr lang="hu-HU" sz="1400" dirty="0">
              <a:solidFill>
                <a:schemeClr val="tx1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7AA2ECE-AAC0-4FFB-A830-5DCCBC06E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543" y="1912563"/>
            <a:ext cx="4762913" cy="13183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42994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F3838A3-4BAB-4DC7-8BD8-B7A39D63C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GLBP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989E63A-7CB6-4815-A0C2-4F2F92D5A9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D9D87E1-BAC0-4150-B860-DB39FF2C21D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00" y="881749"/>
            <a:ext cx="7038900" cy="19743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EAE41C9C-A463-4DA5-ABF3-DA0A2DB808F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00" y="2856088"/>
            <a:ext cx="7038900" cy="19804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24367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F3838A3-4BAB-4DC7-8BD8-B7A39D63C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GLBP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989E63A-7CB6-4815-A0C2-4F2F92D5A9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6" name="lv_0_20260205091508">
            <a:hlinkClick r:id="" action="ppaction://media"/>
            <a:extLst>
              <a:ext uri="{FF2B5EF4-FFF2-40B4-BE49-F238E27FC236}">
                <a16:creationId xmlns:a16="http://schemas.microsoft.com/office/drawing/2014/main" id="{2177BF45-D35C-4EEB-A59E-EEF5AC88B1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91122" y="471336"/>
            <a:ext cx="3657600" cy="3657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27368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5) OSPF</a:t>
            </a:r>
            <a:endParaRPr b="1" dirty="0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EDF59647-10CD-4A78-9003-6E861D75EB84}"/>
              </a:ext>
            </a:extLst>
          </p:cNvPr>
          <p:cNvSpPr/>
          <p:nvPr/>
        </p:nvSpPr>
        <p:spPr>
          <a:xfrm>
            <a:off x="2244713" y="1235200"/>
            <a:ext cx="4654570" cy="963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u-HU" sz="2000" b="1" dirty="0">
                <a:solidFill>
                  <a:schemeClr val="lt1"/>
                </a:solidFill>
                <a:latin typeface="Montserrat"/>
              </a:rPr>
              <a:t>Dinamikus forgalomirányításnak </a:t>
            </a:r>
            <a:r>
              <a:rPr lang="hu-HU" sz="2000" b="1" dirty="0">
                <a:solidFill>
                  <a:schemeClr val="tx2"/>
                </a:solidFill>
                <a:latin typeface="Montserrat"/>
              </a:rPr>
              <a:t>OSPF</a:t>
            </a:r>
            <a:r>
              <a:rPr lang="hu-HU" sz="2000" b="1" dirty="0">
                <a:solidFill>
                  <a:schemeClr val="lt1"/>
                </a:solidFill>
                <a:latin typeface="Montserrat"/>
              </a:rPr>
              <a:t>-</a:t>
            </a:r>
            <a:r>
              <a:rPr lang="hu-HU" sz="2000" b="1" dirty="0" err="1">
                <a:solidFill>
                  <a:schemeClr val="lt1"/>
                </a:solidFill>
                <a:latin typeface="Montserrat"/>
              </a:rPr>
              <a:t>et</a:t>
            </a:r>
            <a:r>
              <a:rPr lang="hu-HU" sz="2000" b="1" dirty="0">
                <a:solidFill>
                  <a:schemeClr val="lt1"/>
                </a:solidFill>
                <a:latin typeface="Montserrat"/>
              </a:rPr>
              <a:t> alkalmaztunk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B724A1D5-8FA0-4D19-9F4A-FC793DE41C7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511" y="2876550"/>
            <a:ext cx="3736975" cy="99060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3255772" y="2571750"/>
            <a:ext cx="263245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ALTER_ROUTE konfiguráció</a:t>
            </a:r>
          </a:p>
        </p:txBody>
      </p:sp>
    </p:spTree>
    <p:extLst>
      <p:ext uri="{BB962C8B-B14F-4D97-AF65-F5344CB8AC3E}">
        <p14:creationId xmlns:p14="http://schemas.microsoft.com/office/powerpoint/2010/main" val="3811480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5) OSPF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3222110" y="1276771"/>
            <a:ext cx="2699778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OSPF-el konfigurált eszközök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21C82D05-A5A7-4AD3-BDC0-292412221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04" y="1626119"/>
            <a:ext cx="7742591" cy="3025402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4" name="Ellipszis 3">
            <a:extLst>
              <a:ext uri="{FF2B5EF4-FFF2-40B4-BE49-F238E27FC236}">
                <a16:creationId xmlns:a16="http://schemas.microsoft.com/office/drawing/2014/main" id="{E8172623-DC78-4A22-8017-7C363F54EB8B}"/>
              </a:ext>
            </a:extLst>
          </p:cNvPr>
          <p:cNvSpPr/>
          <p:nvPr/>
        </p:nvSpPr>
        <p:spPr>
          <a:xfrm>
            <a:off x="815163" y="2445488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76BB3D3B-9155-4A80-AC27-4887DC4D33CD}"/>
              </a:ext>
            </a:extLst>
          </p:cNvPr>
          <p:cNvSpPr/>
          <p:nvPr/>
        </p:nvSpPr>
        <p:spPr>
          <a:xfrm>
            <a:off x="4313274" y="3228775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46FFAC85-990A-4283-B6FC-110B750182FB}"/>
              </a:ext>
            </a:extLst>
          </p:cNvPr>
          <p:cNvSpPr/>
          <p:nvPr/>
        </p:nvSpPr>
        <p:spPr>
          <a:xfrm>
            <a:off x="5220139" y="3916348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4EDACA5B-FBAD-4FA7-A3E9-A0BC76D8B107}"/>
              </a:ext>
            </a:extLst>
          </p:cNvPr>
          <p:cNvSpPr/>
          <p:nvPr/>
        </p:nvSpPr>
        <p:spPr>
          <a:xfrm>
            <a:off x="3512288" y="3916348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98F99016-B624-4B54-916F-9E008BC49E41}"/>
              </a:ext>
            </a:extLst>
          </p:cNvPr>
          <p:cNvSpPr/>
          <p:nvPr/>
        </p:nvSpPr>
        <p:spPr>
          <a:xfrm>
            <a:off x="4313274" y="2199902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8CA0AAB1-C25B-46F0-B869-D6F3A11EFB79}"/>
              </a:ext>
            </a:extLst>
          </p:cNvPr>
          <p:cNvSpPr/>
          <p:nvPr/>
        </p:nvSpPr>
        <p:spPr>
          <a:xfrm>
            <a:off x="7570381" y="2387744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49214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3BE33-5058-7E2B-56A9-6A71FB012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4278F2-CAB9-BF60-0FE9-63A615759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Dokumentáció részei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E39699-301B-4252-E0B9-1E08B3399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567549"/>
            <a:ext cx="7038900" cy="2472300"/>
          </a:xfrm>
        </p:spPr>
        <p:txBody>
          <a:bodyPr>
            <a:normAutofit/>
          </a:bodyPr>
          <a:lstStyle/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Hálózat szimulációja: </a:t>
            </a:r>
            <a:r>
              <a:rPr lang="hu-HU" sz="1800" b="1" dirty="0">
                <a:solidFill>
                  <a:schemeClr val="bg1"/>
                </a:solidFill>
              </a:rPr>
              <a:t>Projekt.pkt</a:t>
            </a:r>
          </a:p>
          <a:p>
            <a:endParaRPr lang="hu-HU" sz="1800" b="1" dirty="0">
              <a:solidFill>
                <a:schemeClr val="bg1"/>
              </a:solidFill>
            </a:endParaRPr>
          </a:p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Word dokumentáció: </a:t>
            </a:r>
            <a:r>
              <a:rPr lang="hu-HU" sz="1800" b="1" dirty="0">
                <a:solidFill>
                  <a:schemeClr val="bg1"/>
                </a:solidFill>
              </a:rPr>
              <a:t>Projekt_Word.pdf</a:t>
            </a:r>
          </a:p>
          <a:p>
            <a:endParaRPr lang="hu-HU" sz="1800" b="1" dirty="0">
              <a:solidFill>
                <a:schemeClr val="bg1"/>
              </a:solidFill>
            </a:endParaRPr>
          </a:p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Tesztelési dokumentáció: </a:t>
            </a:r>
            <a:r>
              <a:rPr lang="hu-HU" sz="1800" b="1" dirty="0">
                <a:solidFill>
                  <a:schemeClr val="bg1"/>
                </a:solidFill>
              </a:rPr>
              <a:t>Teszteles.pdf</a:t>
            </a:r>
          </a:p>
          <a:p>
            <a:endParaRPr lang="hu-HU" sz="1800" b="1" dirty="0">
              <a:solidFill>
                <a:schemeClr val="bg1"/>
              </a:solidFill>
            </a:endParaRPr>
          </a:p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Prezentáció: </a:t>
            </a:r>
            <a:r>
              <a:rPr lang="hu-HU" sz="1800" b="1" dirty="0">
                <a:solidFill>
                  <a:schemeClr val="bg1"/>
                </a:solidFill>
              </a:rPr>
              <a:t>Prezi.pptx</a:t>
            </a:r>
            <a:endParaRPr lang="hu-HU" sz="1800" dirty="0">
              <a:solidFill>
                <a:schemeClr val="bg1"/>
              </a:solidFill>
            </a:endParaRPr>
          </a:p>
          <a:p>
            <a:endParaRPr lang="hu-HU" sz="1800" dirty="0"/>
          </a:p>
          <a:p>
            <a:endParaRPr lang="hu-HU" sz="1800" dirty="0"/>
          </a:p>
          <a:p>
            <a:pPr marL="146050" indent="0">
              <a:buNone/>
            </a:pPr>
            <a:endParaRPr lang="hu-HU" sz="1800" dirty="0"/>
          </a:p>
        </p:txBody>
      </p:sp>
    </p:spTree>
    <p:extLst>
      <p:ext uri="{BB962C8B-B14F-4D97-AF65-F5344CB8AC3E}">
        <p14:creationId xmlns:p14="http://schemas.microsoft.com/office/powerpoint/2010/main" val="835213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6) PPP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5096539" y="1261474"/>
            <a:ext cx="2699778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OSPF-el konfigurált eszközök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DEC2611C-E0CB-43D0-9104-00B3268CD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471" y="1634409"/>
            <a:ext cx="4541914" cy="1874682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14" name="Téglalap 13">
            <a:extLst>
              <a:ext uri="{FF2B5EF4-FFF2-40B4-BE49-F238E27FC236}">
                <a16:creationId xmlns:a16="http://schemas.microsoft.com/office/drawing/2014/main" id="{17C7F824-F8DC-4E60-B2A6-0E06FA40B3AD}"/>
              </a:ext>
            </a:extLst>
          </p:cNvPr>
          <p:cNvSpPr/>
          <p:nvPr/>
        </p:nvSpPr>
        <p:spPr>
          <a:xfrm>
            <a:off x="426615" y="1925740"/>
            <a:ext cx="3933804" cy="129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tx2"/>
                </a:solidFill>
                <a:latin typeface="Montserrat"/>
              </a:rPr>
              <a:t>Blake-R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és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ALTER_ROUTE 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közötti </a:t>
            </a:r>
            <a:r>
              <a:rPr lang="hu-HU" sz="1800" b="1" dirty="0" err="1">
                <a:solidFill>
                  <a:schemeClr val="tx2"/>
                </a:solidFill>
                <a:latin typeface="Montserrat"/>
              </a:rPr>
              <a:t>Serial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vonalon alkalmaztuk</a:t>
            </a:r>
          </a:p>
        </p:txBody>
      </p:sp>
    </p:spTree>
    <p:extLst>
      <p:ext uri="{BB962C8B-B14F-4D97-AF65-F5344CB8AC3E}">
        <p14:creationId xmlns:p14="http://schemas.microsoft.com/office/powerpoint/2010/main" val="3038212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6) PPP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3524277" y="1235200"/>
            <a:ext cx="2095445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PPP élő berendezésen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82373D18-50E3-4886-8B3F-ECCC6439E16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420" y="1569251"/>
            <a:ext cx="4709160" cy="290322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555115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6) PPP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5358451" y="1725503"/>
            <a:ext cx="1667444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PPP konfiguráció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0821F517-F7B4-4CAC-8724-3F3CC0D7B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033280"/>
            <a:ext cx="3240347" cy="1076939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8" name="Téglalap 7">
            <a:extLst>
              <a:ext uri="{FF2B5EF4-FFF2-40B4-BE49-F238E27FC236}">
                <a16:creationId xmlns:a16="http://schemas.microsoft.com/office/drawing/2014/main" id="{E0FC2894-2183-4EFE-909B-924DFC60C322}"/>
              </a:ext>
            </a:extLst>
          </p:cNvPr>
          <p:cNvSpPr/>
          <p:nvPr/>
        </p:nvSpPr>
        <p:spPr>
          <a:xfrm>
            <a:off x="638196" y="2133488"/>
            <a:ext cx="3933804" cy="87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bg1"/>
                </a:solidFill>
                <a:latin typeface="Montserrat"/>
              </a:rPr>
              <a:t>A routerek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Se0/1/0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</a:t>
            </a:r>
            <a:r>
              <a:rPr lang="hu-HU" sz="1800" b="1" dirty="0" err="1">
                <a:solidFill>
                  <a:schemeClr val="bg1"/>
                </a:solidFill>
                <a:latin typeface="Montserrat"/>
              </a:rPr>
              <a:t>portjain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konfiguráltuk</a:t>
            </a:r>
          </a:p>
        </p:txBody>
      </p:sp>
    </p:spTree>
    <p:extLst>
      <p:ext uri="{BB962C8B-B14F-4D97-AF65-F5344CB8AC3E}">
        <p14:creationId xmlns:p14="http://schemas.microsoft.com/office/powerpoint/2010/main" val="4076819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6) PPP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4299329" y="3070046"/>
            <a:ext cx="54534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PPP</a:t>
            </a: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E0FC2894-2183-4EFE-909B-924DFC60C322}"/>
              </a:ext>
            </a:extLst>
          </p:cNvPr>
          <p:cNvSpPr/>
          <p:nvPr/>
        </p:nvSpPr>
        <p:spPr>
          <a:xfrm>
            <a:off x="4274409" y="956819"/>
            <a:ext cx="595181" cy="379078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b="1" dirty="0">
                <a:solidFill>
                  <a:schemeClr val="tx1"/>
                </a:solidFill>
                <a:latin typeface="Montserrat"/>
              </a:rPr>
              <a:t>PPP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1EBE6763-3B69-4D35-8ED6-4D6EFCAC876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372" y="3395330"/>
            <a:ext cx="4267200" cy="15872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FF90BC3A-4DB6-43FB-90C5-99C88A3DC59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972" y="1335897"/>
            <a:ext cx="4419600" cy="16916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68817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6) PPP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4259752" y="997783"/>
            <a:ext cx="971741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PPP </a:t>
            </a:r>
            <a:r>
              <a:rPr lang="hu-HU" b="1" dirty="0" err="1">
                <a:solidFill>
                  <a:schemeClr val="tx1"/>
                </a:solidFill>
              </a:rPr>
              <a:t>ping</a:t>
            </a:r>
            <a:endParaRPr lang="hu-HU" b="1" dirty="0">
              <a:solidFill>
                <a:schemeClr val="tx1"/>
              </a:solidFill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F861661B-5EE2-49CD-BA7F-0847A6DC391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263" y="1305560"/>
            <a:ext cx="5760720" cy="12661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764D9948-2D6A-4161-9087-D641E0471C7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262" y="3111795"/>
            <a:ext cx="5760720" cy="13255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4F4FCDC3-C4A1-4D8E-93C5-5421E9B8D78F}"/>
              </a:ext>
            </a:extLst>
          </p:cNvPr>
          <p:cNvSpPr txBox="1"/>
          <p:nvPr/>
        </p:nvSpPr>
        <p:spPr>
          <a:xfrm>
            <a:off x="4380614" y="2845733"/>
            <a:ext cx="933269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tx1"/>
                </a:solidFill>
              </a:rPr>
              <a:t>PPP </a:t>
            </a:r>
            <a:r>
              <a:rPr lang="hu-HU" dirty="0" err="1">
                <a:solidFill>
                  <a:schemeClr val="tx1"/>
                </a:solidFill>
              </a:rPr>
              <a:t>ping</a:t>
            </a:r>
            <a:endParaRPr lang="hu-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049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7) </a:t>
            </a:r>
            <a:r>
              <a:rPr lang="hu-HU" b="1" dirty="0" err="1"/>
              <a:t>Tunnel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6112089" y="927423"/>
            <a:ext cx="769763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Tunnel</a:t>
            </a:r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E0FC2894-2183-4EFE-909B-924DFC60C322}"/>
              </a:ext>
            </a:extLst>
          </p:cNvPr>
          <p:cNvSpPr/>
          <p:nvPr/>
        </p:nvSpPr>
        <p:spPr>
          <a:xfrm>
            <a:off x="234159" y="2133486"/>
            <a:ext cx="4337841" cy="87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bg1"/>
                </a:solidFill>
                <a:latin typeface="Montserrat"/>
              </a:rPr>
              <a:t>A </a:t>
            </a:r>
            <a:r>
              <a:rPr lang="hu-HU" sz="1800" b="1" dirty="0" err="1">
                <a:solidFill>
                  <a:schemeClr val="bg1"/>
                </a:solidFill>
                <a:latin typeface="Montserrat"/>
              </a:rPr>
              <a:t>tunnel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-t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Ruby-R2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és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Weiss-R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között konfiguráltuk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82483A1-6C3B-4035-9BF5-462B26ED4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797" y="1252300"/>
            <a:ext cx="4186349" cy="2638895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721114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7) </a:t>
            </a:r>
            <a:r>
              <a:rPr lang="hu-HU" b="1" dirty="0" err="1"/>
              <a:t>Tunnel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6112088" y="927423"/>
            <a:ext cx="769763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Tunnel</a:t>
            </a:r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E0FC2894-2183-4EFE-909B-924DFC60C322}"/>
              </a:ext>
            </a:extLst>
          </p:cNvPr>
          <p:cNvSpPr/>
          <p:nvPr/>
        </p:nvSpPr>
        <p:spPr>
          <a:xfrm>
            <a:off x="595666" y="2140800"/>
            <a:ext cx="4337841" cy="461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bg1"/>
                </a:solidFill>
                <a:latin typeface="Montserrat"/>
              </a:rPr>
              <a:t>A </a:t>
            </a:r>
            <a:r>
              <a:rPr lang="hu-HU" sz="1800" b="1" dirty="0" err="1">
                <a:solidFill>
                  <a:schemeClr val="bg1"/>
                </a:solidFill>
                <a:latin typeface="Montserrat"/>
              </a:rPr>
              <a:t>tunnel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”igazi” útvonala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3AF5CEFA-18CD-429B-BBAD-199487C36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185" y="1226700"/>
            <a:ext cx="4267570" cy="2690093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362781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7) </a:t>
            </a:r>
            <a:r>
              <a:rPr lang="hu-HU" b="1" dirty="0" err="1"/>
              <a:t>Tunnel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3412066" y="1081311"/>
            <a:ext cx="2319866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Tunnel</a:t>
            </a:r>
            <a:r>
              <a:rPr lang="hu-HU" b="1" dirty="0">
                <a:solidFill>
                  <a:schemeClr val="tx1"/>
                </a:solidFill>
              </a:rPr>
              <a:t> élő berendezésen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49B11AA-BD9D-4BC2-94E7-2FDCB0C200B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827" y="1453611"/>
            <a:ext cx="4284345" cy="304800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509523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>
            <a:extLst>
              <a:ext uri="{FF2B5EF4-FFF2-40B4-BE49-F238E27FC236}">
                <a16:creationId xmlns:a16="http://schemas.microsoft.com/office/drawing/2014/main" id="{5447077E-6131-4A4F-8E86-99C3B38F926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25" y="2752754"/>
            <a:ext cx="4635500" cy="1854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367F32F8-AF2B-4AD8-B0B2-7CB70F60E2D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578" y="628877"/>
            <a:ext cx="4737100" cy="1816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7) </a:t>
            </a:r>
            <a:r>
              <a:rPr lang="hu-HU" b="1" dirty="0" err="1"/>
              <a:t>Tunnel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4992510" y="321100"/>
            <a:ext cx="1226618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Tunnel</a:t>
            </a:r>
            <a:r>
              <a:rPr lang="hu-HU" b="1" dirty="0">
                <a:solidFill>
                  <a:schemeClr val="tx1"/>
                </a:solidFill>
              </a:rPr>
              <a:t> teszt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8992F0D3-703B-4B90-89DE-30A9C1253400}"/>
              </a:ext>
            </a:extLst>
          </p:cNvPr>
          <p:cNvSpPr txBox="1"/>
          <p:nvPr/>
        </p:nvSpPr>
        <p:spPr>
          <a:xfrm>
            <a:off x="1490134" y="2390746"/>
            <a:ext cx="1069524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dirty="0" err="1">
                <a:solidFill>
                  <a:schemeClr val="tx1"/>
                </a:solidFill>
              </a:rPr>
              <a:t>Tunnel</a:t>
            </a:r>
            <a:r>
              <a:rPr lang="hu-HU" dirty="0">
                <a:solidFill>
                  <a:schemeClr val="tx1"/>
                </a:solidFill>
              </a:rPr>
              <a:t> test</a:t>
            </a:r>
          </a:p>
        </p:txBody>
      </p:sp>
    </p:spTree>
    <p:extLst>
      <p:ext uri="{BB962C8B-B14F-4D97-AF65-F5344CB8AC3E}">
        <p14:creationId xmlns:p14="http://schemas.microsoft.com/office/powerpoint/2010/main" val="1883928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7) </a:t>
            </a:r>
            <a:r>
              <a:rPr lang="hu-HU" b="1" dirty="0" err="1"/>
              <a:t>Tunnel</a:t>
            </a:r>
            <a:endParaRPr b="1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2C4C4AF-B41C-4FE1-B686-4E08211C5AC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280" y="1075180"/>
            <a:ext cx="3901440" cy="320040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DA220006-52BD-4069-9B5A-5AC69E9E5B6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228" y="1910000"/>
            <a:ext cx="3939540" cy="289560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63314DA4-1C0A-4981-A472-C3F861D368E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100" y="2703610"/>
            <a:ext cx="2677795" cy="87630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56093CD1-7F8B-4088-B18A-5C75819A4130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487" y="4066741"/>
            <a:ext cx="2827020" cy="87630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21BF8F63-1BE9-4C56-BC28-F993EA93526F}"/>
              </a:ext>
            </a:extLst>
          </p:cNvPr>
          <p:cNvSpPr txBox="1"/>
          <p:nvPr/>
        </p:nvSpPr>
        <p:spPr>
          <a:xfrm>
            <a:off x="5621323" y="720849"/>
            <a:ext cx="920445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Ruby-R2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78347061-71AA-44E4-AA1E-B422D2F618F3}"/>
              </a:ext>
            </a:extLst>
          </p:cNvPr>
          <p:cNvSpPr txBox="1"/>
          <p:nvPr/>
        </p:nvSpPr>
        <p:spPr>
          <a:xfrm>
            <a:off x="5621323" y="1583792"/>
            <a:ext cx="891591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Weiss-R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B7F18054-A0C7-4858-B399-5E7FF818ADF4}"/>
              </a:ext>
            </a:extLst>
          </p:cNvPr>
          <p:cNvSpPr txBox="1"/>
          <p:nvPr/>
        </p:nvSpPr>
        <p:spPr>
          <a:xfrm>
            <a:off x="5093916" y="3758750"/>
            <a:ext cx="891591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Weiss-R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AF8F206A-687E-4F8D-86FE-46DDA48776CD}"/>
              </a:ext>
            </a:extLst>
          </p:cNvPr>
          <p:cNvSpPr txBox="1"/>
          <p:nvPr/>
        </p:nvSpPr>
        <p:spPr>
          <a:xfrm>
            <a:off x="4990450" y="2347376"/>
            <a:ext cx="920445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Ruby-R2</a:t>
            </a:r>
          </a:p>
        </p:txBody>
      </p:sp>
    </p:spTree>
    <p:extLst>
      <p:ext uri="{BB962C8B-B14F-4D97-AF65-F5344CB8AC3E}">
        <p14:creationId xmlns:p14="http://schemas.microsoft.com/office/powerpoint/2010/main" val="4138402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330A5-86BC-5AF0-42EC-DB67CDF3D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467EEB-A35B-D106-BC66-C273C0618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499" y="60260"/>
            <a:ext cx="7038900" cy="914100"/>
          </a:xfrm>
        </p:spPr>
        <p:txBody>
          <a:bodyPr>
            <a:normAutofit/>
          </a:bodyPr>
          <a:lstStyle/>
          <a:p>
            <a:pPr algn="ctr"/>
            <a:r>
              <a:rPr lang="hu-HU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Hálózati topológia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94B8E0-60EE-AF3A-C1F5-933055070A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61134" y="854439"/>
            <a:ext cx="6511629" cy="4116674"/>
          </a:xfrm>
          <a:prstGeom prst="rect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472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BB9A47-288C-4E7D-94AD-94E597F95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ASA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DB1210E-79B5-4D25-8E12-F5536F3A2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F47603C-1F0E-42F5-9074-2A900298B4A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574" y="963930"/>
            <a:ext cx="4612852" cy="35148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30934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AEE4A80-DD66-40A2-A9DB-6839D33FD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ASA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2F07875-1CA0-4159-B537-06FD43E1B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42257" y="1293488"/>
            <a:ext cx="931609" cy="362850"/>
          </a:xfrm>
          <a:solidFill>
            <a:schemeClr val="tx2"/>
          </a:solidFill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hu-HU" sz="1400" dirty="0">
                <a:solidFill>
                  <a:schemeClr val="tx1"/>
                </a:solidFill>
              </a:rPr>
              <a:t>ASA </a:t>
            </a:r>
            <a:r>
              <a:rPr lang="hu-HU" sz="1400" dirty="0" err="1">
                <a:solidFill>
                  <a:schemeClr val="tx1"/>
                </a:solidFill>
              </a:rPr>
              <a:t>ip</a:t>
            </a:r>
            <a:endParaRPr lang="hu-HU" sz="1400" dirty="0">
              <a:solidFill>
                <a:schemeClr val="tx1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BAFC76E-D8D2-428C-A50D-83BE22F78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77" y="1656338"/>
            <a:ext cx="8410223" cy="28409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58024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6DA5642-9366-4D50-98F8-0EC2FFBB9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RUBY és WEISS összeköttetés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095A361-DB29-492B-91DE-A6E7BFF7F8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657D65D-5C51-4298-89B7-B636E4B1C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77" y="861502"/>
            <a:ext cx="8810846" cy="40697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19297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6DA5642-9366-4D50-98F8-0EC2FFBB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87" y="74863"/>
            <a:ext cx="7038900" cy="914100"/>
          </a:xfrm>
        </p:spPr>
        <p:txBody>
          <a:bodyPr/>
          <a:lstStyle/>
          <a:p>
            <a:r>
              <a:rPr lang="hu-HU" b="1" dirty="0"/>
              <a:t>RUBY és WEISS összeköttetés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095A361-DB29-492B-91DE-A6E7BFF7F8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8FD9FF20-E2C9-4626-AB24-37C51FCEA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2" y="2984206"/>
            <a:ext cx="4323586" cy="19970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6E1AEEDD-9B13-43ED-8B2C-0BD139C7C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937" y="531913"/>
            <a:ext cx="5351766" cy="24720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32344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10D9C-41ED-E0EB-3759-43E15544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90C5740-8142-9C86-1469-2C7B426002F7}"/>
              </a:ext>
            </a:extLst>
          </p:cNvPr>
          <p:cNvSpPr txBox="1"/>
          <p:nvPr/>
        </p:nvSpPr>
        <p:spPr>
          <a:xfrm>
            <a:off x="1214991" y="1508167"/>
            <a:ext cx="3586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rgbClr val="92D050"/>
                </a:solidFill>
                <a:latin typeface="Montserrat"/>
                <a:sym typeface="Montserrat"/>
              </a:rPr>
              <a:t>2. Weiss telephely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AA83F0-CEA5-4AAB-337B-0335753B5DC1}"/>
              </a:ext>
            </a:extLst>
          </p:cNvPr>
          <p:cNvSpPr txBox="1"/>
          <p:nvPr/>
        </p:nvSpPr>
        <p:spPr>
          <a:xfrm>
            <a:off x="1723944" y="2311895"/>
            <a:ext cx="2339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92D050"/>
                </a:solidFill>
                <a:latin typeface="Montserrat"/>
                <a:sym typeface="Montserrat"/>
              </a:rPr>
              <a:t>Használt technológiák:</a:t>
            </a:r>
          </a:p>
          <a:p>
            <a:endParaRPr lang="hu-HU" b="1" dirty="0">
              <a:solidFill>
                <a:srgbClr val="92D050"/>
              </a:solidFill>
              <a:latin typeface="Montserrat"/>
              <a:sym typeface="Montserrat"/>
            </a:endParaRP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92D050"/>
                </a:solidFill>
                <a:latin typeface="Montserrat"/>
                <a:sym typeface="Montserrat"/>
              </a:rPr>
              <a:t>DHCP</a:t>
            </a: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92D050"/>
                </a:solidFill>
                <a:latin typeface="Montserrat"/>
                <a:sym typeface="Montserrat"/>
              </a:rPr>
              <a:t>Tunnel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400FEC-7FFC-FC33-9E90-8B5790531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653" y="508847"/>
            <a:ext cx="2192404" cy="4405234"/>
          </a:xfrm>
          <a:prstGeom prst="rect">
            <a:avLst/>
          </a:prstGeom>
          <a:ln w="57150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1792806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F2B223-5A06-4AD6-8DE9-D00A679B2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weiss</a:t>
            </a:r>
            <a:r>
              <a:rPr lang="hu-HU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telephely fizikai eszközökön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69FA196-946A-46E3-A905-34285BF20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5087968-1C45-46FA-9AD6-AA32A517E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38" y="929975"/>
            <a:ext cx="5354523" cy="40216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58052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DHCP</a:t>
            </a:r>
            <a:endParaRPr b="1" dirty="0"/>
          </a:p>
        </p:txBody>
      </p:sp>
      <p:sp>
        <p:nvSpPr>
          <p:cNvPr id="196" name="Google Shape;196;p22"/>
          <p:cNvSpPr txBox="1">
            <a:spLocks noGrp="1"/>
          </p:cNvSpPr>
          <p:nvPr>
            <p:ph type="body" idx="1"/>
          </p:nvPr>
        </p:nvSpPr>
        <p:spPr>
          <a:xfrm>
            <a:off x="4081725" y="227775"/>
            <a:ext cx="2757300" cy="3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Weiss telephely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hu"/>
              <a:t>laptopok accesspoint tól kapnak DHCP-t</a:t>
            </a:r>
            <a:endParaRPr/>
          </a:p>
        </p:txBody>
      </p:sp>
      <p:pic>
        <p:nvPicPr>
          <p:cNvPr id="198" name="Google Shape;198;p22" title="dhcp pici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88" y="1351375"/>
            <a:ext cx="1724025" cy="349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68F3F190-780B-48E4-B034-26104D04F0B7}"/>
              </a:ext>
            </a:extLst>
          </p:cNvPr>
          <p:cNvSpPr/>
          <p:nvPr/>
        </p:nvSpPr>
        <p:spPr>
          <a:xfrm>
            <a:off x="4081725" y="227775"/>
            <a:ext cx="2574256" cy="11236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6E1A7E81-CAA2-4A01-9FC4-50943CE9F89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261" y="2010839"/>
            <a:ext cx="5014072" cy="23383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F2B223-5A06-4AD6-8DE9-D00A679B2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weiss</a:t>
            </a:r>
            <a:r>
              <a:rPr lang="hu-HU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telephely fizikai eszközökön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69FA196-946A-46E3-A905-34285BF20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5087968-1C45-46FA-9AD6-AA32A517E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38" y="929975"/>
            <a:ext cx="5354523" cy="40216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49493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DHCP</a:t>
            </a:r>
            <a:endParaRPr b="1" dirty="0"/>
          </a:p>
        </p:txBody>
      </p:sp>
      <p:sp>
        <p:nvSpPr>
          <p:cNvPr id="196" name="Google Shape;196;p22"/>
          <p:cNvSpPr txBox="1">
            <a:spLocks noGrp="1"/>
          </p:cNvSpPr>
          <p:nvPr>
            <p:ph type="body" idx="1"/>
          </p:nvPr>
        </p:nvSpPr>
        <p:spPr>
          <a:xfrm>
            <a:off x="5272244" y="479251"/>
            <a:ext cx="2757300" cy="3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 DHCP telefonon keresztül tesztelve lett</a:t>
            </a:r>
            <a:endParaRPr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68F3F190-780B-48E4-B034-26104D04F0B7}"/>
              </a:ext>
            </a:extLst>
          </p:cNvPr>
          <p:cNvSpPr/>
          <p:nvPr/>
        </p:nvSpPr>
        <p:spPr>
          <a:xfrm>
            <a:off x="5272244" y="479251"/>
            <a:ext cx="2370334" cy="71737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3721385A-BECA-44DF-8742-A2D6CA17FF11}"/>
              </a:ext>
            </a:extLst>
          </p:cNvPr>
          <p:cNvSpPr/>
          <p:nvPr/>
        </p:nvSpPr>
        <p:spPr>
          <a:xfrm>
            <a:off x="2788356" y="393750"/>
            <a:ext cx="2065866" cy="4437894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6" name="lv_0_20260121094929">
            <a:hlinkClick r:id="" action="ppaction://media"/>
            <a:extLst>
              <a:ext uri="{FF2B5EF4-FFF2-40B4-BE49-F238E27FC236}">
                <a16:creationId xmlns:a16="http://schemas.microsoft.com/office/drawing/2014/main" id="{F895109F-DF08-467E-95B3-BC0157E178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07971" y="424283"/>
            <a:ext cx="2037330" cy="4391025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4603975A-4188-4693-B965-011897BB6B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2244" y="1703879"/>
            <a:ext cx="2960370" cy="2960370"/>
          </a:xfrm>
          <a:prstGeom prst="rect">
            <a:avLst/>
          </a:prstGeom>
        </p:spPr>
      </p:pic>
      <p:sp>
        <p:nvSpPr>
          <p:cNvPr id="10" name="Téglalap 9">
            <a:extLst>
              <a:ext uri="{FF2B5EF4-FFF2-40B4-BE49-F238E27FC236}">
                <a16:creationId xmlns:a16="http://schemas.microsoft.com/office/drawing/2014/main" id="{BFC1226F-228A-4AB6-8391-ADCB46D51497}"/>
              </a:ext>
            </a:extLst>
          </p:cNvPr>
          <p:cNvSpPr/>
          <p:nvPr/>
        </p:nvSpPr>
        <p:spPr>
          <a:xfrm>
            <a:off x="5272244" y="1676400"/>
            <a:ext cx="2946067" cy="2987849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86089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Wifi-Router</a:t>
            </a:r>
            <a:endParaRPr b="1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70AF5091-3FAA-4A5F-B1D5-2CA08B726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539" y="1861997"/>
            <a:ext cx="3414922" cy="1419505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861196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58B90-8629-A239-6546-5AE843C3F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40BD43-DEB3-0CCB-7147-6E6D09A79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</p:spPr>
        <p:txBody>
          <a:bodyPr>
            <a:normAutofit/>
          </a:bodyPr>
          <a:lstStyle/>
          <a:p>
            <a:pPr algn="ctr"/>
            <a:r>
              <a:rPr lang="hu-HU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Megvalósításhoz használt eszközök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7EF637-46AA-EAE9-0648-D11A7593C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04" y="1920881"/>
            <a:ext cx="8390992" cy="2006542"/>
          </a:xfrm>
          <a:prstGeom prst="rect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71023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Wifi-Router</a:t>
            </a:r>
            <a:endParaRPr b="1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DD9AF142-0502-424E-AD82-ECAA301BC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906" y="1085960"/>
            <a:ext cx="7180088" cy="3586541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953691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Wifi-Router</a:t>
            </a:r>
            <a:endParaRPr b="1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048DFA9-29C0-4D53-B1F9-B67A823C9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014" y="1545231"/>
            <a:ext cx="7513971" cy="2804403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353221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D721A3E-9C28-4E04-A967-076D9FB71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271" y="266494"/>
            <a:ext cx="6155458" cy="4610511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245508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Wifi</a:t>
            </a:r>
            <a:endParaRPr b="1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sp>
        <p:nvSpPr>
          <p:cNvPr id="6" name="Szöveg helye 2">
            <a:extLst>
              <a:ext uri="{FF2B5EF4-FFF2-40B4-BE49-F238E27FC236}">
                <a16:creationId xmlns:a16="http://schemas.microsoft.com/office/drawing/2014/main" id="{5D489620-0E2E-4489-9347-9C228F9C1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78928" y="742950"/>
            <a:ext cx="664352" cy="362850"/>
          </a:xfrm>
          <a:solidFill>
            <a:schemeClr val="tx2"/>
          </a:solidFill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hu-HU" sz="1400" dirty="0">
                <a:solidFill>
                  <a:schemeClr val="tx1"/>
                </a:solidFill>
              </a:rPr>
              <a:t>Wifi</a:t>
            </a:r>
          </a:p>
        </p:txBody>
      </p:sp>
      <p:pic>
        <p:nvPicPr>
          <p:cNvPr id="3" name="lv_0_20260205091508">
            <a:hlinkClick r:id="" action="ppaction://media"/>
            <a:extLst>
              <a:ext uri="{FF2B5EF4-FFF2-40B4-BE49-F238E27FC236}">
                <a16:creationId xmlns:a16="http://schemas.microsoft.com/office/drawing/2014/main" id="{46404076-E510-4E79-872E-184A69C1C9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72531" y="728774"/>
            <a:ext cx="3657600" cy="3657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44508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32731-C3E2-EF04-B39B-876F9DE2F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8410E59-87B1-D9AD-8BA6-B136AF5AEA43}"/>
              </a:ext>
            </a:extLst>
          </p:cNvPr>
          <p:cNvSpPr txBox="1"/>
          <p:nvPr/>
        </p:nvSpPr>
        <p:spPr>
          <a:xfrm>
            <a:off x="1214991" y="1508167"/>
            <a:ext cx="3520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3. Blake telephely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F113D-2D29-6A12-AFE8-3BB0626A483F}"/>
              </a:ext>
            </a:extLst>
          </p:cNvPr>
          <p:cNvSpPr txBox="1"/>
          <p:nvPr/>
        </p:nvSpPr>
        <p:spPr>
          <a:xfrm>
            <a:off x="1723944" y="2311895"/>
            <a:ext cx="233910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Használt technológiák:</a:t>
            </a:r>
          </a:p>
          <a:p>
            <a:endParaRPr lang="hu-HU" b="1" dirty="0">
              <a:solidFill>
                <a:schemeClr val="accent4">
                  <a:lumMod val="90000"/>
                </a:schemeClr>
              </a:solidFill>
              <a:latin typeface="Montserrat"/>
              <a:sym typeface="Montserrat"/>
            </a:endParaRPr>
          </a:p>
          <a:p>
            <a:pPr marL="285750" indent="-285750">
              <a:buClr>
                <a:schemeClr val="accent4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PPP</a:t>
            </a:r>
          </a:p>
          <a:p>
            <a:pPr marL="285750" indent="-285750">
              <a:buClr>
                <a:schemeClr val="accent4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Linux Server</a:t>
            </a:r>
          </a:p>
          <a:p>
            <a:pPr marL="285750" indent="-285750">
              <a:buClr>
                <a:schemeClr val="accent4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Windows Server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5FAD6A-695A-1587-84A0-EF550DC993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341"/>
          <a:stretch>
            <a:fillRect/>
          </a:stretch>
        </p:blipFill>
        <p:spPr>
          <a:xfrm>
            <a:off x="5575705" y="434715"/>
            <a:ext cx="2717947" cy="4274070"/>
          </a:xfrm>
          <a:prstGeom prst="rect">
            <a:avLst/>
          </a:prstGeom>
          <a:ln w="57150">
            <a:solidFill>
              <a:schemeClr val="accent4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24403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3F9918F-6417-44DE-8E9E-E280C8D2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Blake telephely fizikai eszközökön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250F0E5-FE11-41FC-98F5-1FF757752A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377765E-A715-4F9F-878A-19682B715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336" y="1039939"/>
            <a:ext cx="4983328" cy="37098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86900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B7C08BC-4FB7-412B-9E81-D5C17BBEF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SZERVER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563D9DE-302E-431B-A2D9-28EB949604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790C46F1-5E30-440C-ADFD-22837CB19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926" y="914100"/>
            <a:ext cx="5204148" cy="38356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68498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2873379-0DA8-4BDE-BA06-E25DA10D7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server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C71779F-62A5-4307-AE98-BEE04F0FA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62B17B3-28B8-4860-8252-0479345C4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432068"/>
            <a:ext cx="5658184" cy="31821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AE6B3A1-547C-4C6F-A632-C7550E03E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651" y="209620"/>
            <a:ext cx="4158749" cy="46702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88304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9DD273-21A9-43DF-AEC6-7EA524C98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server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73871BE-2C1C-4390-A943-E2FF645B59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C5A2379F-365D-40F2-88F9-6A9B55E88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878" y="867206"/>
            <a:ext cx="6120465" cy="40636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82543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F3701F8-548B-4E02-92FC-13F0AA91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server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9354B49-994A-4D8F-AF76-3B052947D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0F150F4-7C9A-4830-80FB-0921F6F8A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410" y="879202"/>
            <a:ext cx="6450090" cy="39662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54972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7E6ED-5CE5-9E95-3CD1-285F248A3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6D78AF-EA55-4161-8223-40CA2F8C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499" y="60260"/>
            <a:ext cx="7038900" cy="914100"/>
          </a:xfrm>
        </p:spPr>
        <p:txBody>
          <a:bodyPr>
            <a:normAutofit/>
          </a:bodyPr>
          <a:lstStyle/>
          <a:p>
            <a:pPr algn="ctr"/>
            <a:r>
              <a:rPr lang="hu-HU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Ip táblázat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FAB920A-901C-4F7D-A7F7-5EB2006CE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190" y="655223"/>
            <a:ext cx="5117777" cy="4371310"/>
          </a:xfrm>
          <a:prstGeom prst="rect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38371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9DD273-21A9-43DF-AEC6-7EA524C98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server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73871BE-2C1C-4390-A943-E2FF645B59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DD8049B-6A46-44D8-BE0F-2FDC05776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00" y="850800"/>
            <a:ext cx="7138555" cy="40047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62661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6316897-0BEA-4663-AAEB-7C379FBCC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server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32BFECB-A701-49A9-96BF-A3775222B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24742DB3-2D66-4C91-9B99-1CE43C170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00" y="850800"/>
            <a:ext cx="7130574" cy="40344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79295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8C25E39-0AE1-4162-9377-835249C62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server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66375DC-36D8-488D-ABE7-4E44099AA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2C1F3B2-BC38-479F-AD91-873DE0B70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159" y="152400"/>
            <a:ext cx="4318173" cy="4838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57907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1FDC9E-CD0D-4E83-9F3C-7306B1D5B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server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AF9442D-1262-4035-B245-F5BCB19729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B239D30-F7EF-4FB8-8D64-536C07642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213" y="896352"/>
            <a:ext cx="6854128" cy="38533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50602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1FDC9E-CD0D-4E83-9F3C-7306B1D5B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DNS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AF9442D-1262-4035-B245-F5BCB19729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3AD81DFB-089A-4355-A5D9-50D0A5CE4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09" y="959556"/>
            <a:ext cx="8771582" cy="36250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60577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104BAB1-9E57-43D9-9A5D-4DF49D61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SZERVER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8DC3DAF-90F3-443C-A628-D1BC8DAD6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22B85B6-DBCF-496D-BE67-F7803CE4E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838" y="1010200"/>
            <a:ext cx="5574323" cy="4025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47820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104BAB1-9E57-43D9-9A5D-4DF49D61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SZERVER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8DC3DAF-90F3-443C-A628-D1BC8DAD6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7E06EADB-7455-4B1E-A51F-292115DCF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718" y="958144"/>
            <a:ext cx="6574564" cy="39313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33114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4025176-CB15-48A5-B50B-7F0DA124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SZERVER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7ACAF70-6FE2-496A-AEB2-E82BE6F0B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66A558C-3CA6-453F-8790-9A9E795B7C9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00" y="1017023"/>
            <a:ext cx="5760720" cy="36061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51095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4025176-CB15-48A5-B50B-7F0DA124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SZERVER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7ACAF70-6FE2-496A-AEB2-E82BE6F0B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9FD37CD-AC7F-49AF-8D07-CC9A0E81598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00" y="1058358"/>
            <a:ext cx="6120271" cy="35107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62239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EB8072-1C5B-4838-B5E1-0C4BEF882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SZERVER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CA55F9C-A025-461A-9986-3B27DC2767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D7100EF2-F371-49E0-A801-5244CD1ADAA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499" y="872585"/>
            <a:ext cx="5983833" cy="38771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70153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557EC-F6AF-9336-9E54-15643F7E5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A745DB-8230-4068-05CF-2234C55B0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499" y="60260"/>
            <a:ext cx="7038900" cy="914100"/>
          </a:xfrm>
        </p:spPr>
        <p:txBody>
          <a:bodyPr>
            <a:normAutofit/>
          </a:bodyPr>
          <a:lstStyle/>
          <a:p>
            <a:pPr algn="ctr"/>
            <a:r>
              <a:rPr lang="hu-HU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Projekt részeinek bemutatása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2CFCED-88FD-7554-04DE-A82B3D87F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091" y="734518"/>
            <a:ext cx="2579410" cy="4086693"/>
          </a:xfrm>
          <a:prstGeom prst="rect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735669-C8C7-2DC2-3357-DE62C3D121ED}"/>
              </a:ext>
            </a:extLst>
          </p:cNvPr>
          <p:cNvSpPr txBox="1"/>
          <p:nvPr/>
        </p:nvSpPr>
        <p:spPr>
          <a:xfrm>
            <a:off x="1214991" y="1339827"/>
            <a:ext cx="3357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1. Ruby telephely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E2509F-4035-F827-ED5C-87E19C0F4865}"/>
              </a:ext>
            </a:extLst>
          </p:cNvPr>
          <p:cNvSpPr txBox="1"/>
          <p:nvPr/>
        </p:nvSpPr>
        <p:spPr>
          <a:xfrm>
            <a:off x="1723944" y="2143555"/>
            <a:ext cx="233910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Használt technológiák:</a:t>
            </a:r>
          </a:p>
          <a:p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  <a:sym typeface="Montserrat"/>
            </a:endParaRP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SSH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Vlan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Etherchannel</a:t>
            </a:r>
            <a:endParaRPr lang="hu-HU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  <a:sym typeface="Montserrat"/>
            </a:endParaRP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Port </a:t>
            </a:r>
            <a:r>
              <a:rPr lang="hu-HU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security</a:t>
            </a:r>
            <a:endParaRPr lang="hu-HU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  <a:sym typeface="Montserrat"/>
            </a:endParaRP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GLBP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OSPF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PPP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GRE Tunnel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NAT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ASA tűzfal</a:t>
            </a:r>
          </a:p>
        </p:txBody>
      </p:sp>
    </p:spTree>
    <p:extLst>
      <p:ext uri="{BB962C8B-B14F-4D97-AF65-F5344CB8AC3E}">
        <p14:creationId xmlns:p14="http://schemas.microsoft.com/office/powerpoint/2010/main" val="3324215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878DA9-11A0-42A3-A167-ECDD6D52F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SZERVER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17FEB20-0729-4C3C-BBDE-8C0FA68D25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2F66D91-1B76-48B1-A537-DDAFA5F5E53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499" y="1307849"/>
            <a:ext cx="7038899" cy="29111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95225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B08732-2CA8-493A-AA60-8D0A44A9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SZERVER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B7F73D6-1ED0-4829-8421-0937319F15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C0A03F1-732C-454E-BEC6-A25B14AC67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01" y="1057644"/>
            <a:ext cx="7038900" cy="14240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E2781CD-A7D9-42AB-BD51-C8F9BF8BF88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498" y="2844801"/>
            <a:ext cx="7038899" cy="15981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61849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E20BD6D-967B-4D2B-A5AF-4D614C1B4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KEA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1AB9D29-016E-4E31-AD87-724B7BEE3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AB87F02-4F6D-467A-9E01-F8EC4001C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72" y="1307850"/>
            <a:ext cx="8907656" cy="32582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92EFE2BE-34CC-4A71-B2A6-646AC2EC5F85}"/>
              </a:ext>
            </a:extLst>
          </p:cNvPr>
          <p:cNvSpPr txBox="1">
            <a:spLocks/>
          </p:cNvSpPr>
          <p:nvPr/>
        </p:nvSpPr>
        <p:spPr>
          <a:xfrm>
            <a:off x="5299412" y="938107"/>
            <a:ext cx="954634" cy="3697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hu-HU" sz="1400" b="1" dirty="0">
                <a:solidFill>
                  <a:schemeClr val="tx1"/>
                </a:solidFill>
              </a:rPr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348312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>
            <a:extLst>
              <a:ext uri="{FF2B5EF4-FFF2-40B4-BE49-F238E27FC236}">
                <a16:creationId xmlns:a16="http://schemas.microsoft.com/office/drawing/2014/main" id="{22668573-2475-408D-9BCD-481E649C8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577" y="495956"/>
            <a:ext cx="5796937" cy="41952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1E20BD6D-967B-4D2B-A5AF-4D614C1B4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KEA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1AB9D29-016E-4E31-AD87-724B7BEE3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Cím 1">
            <a:extLst>
              <a:ext uri="{FF2B5EF4-FFF2-40B4-BE49-F238E27FC236}">
                <a16:creationId xmlns:a16="http://schemas.microsoft.com/office/drawing/2014/main" id="{92EFE2BE-34CC-4A71-B2A6-646AC2EC5F85}"/>
              </a:ext>
            </a:extLst>
          </p:cNvPr>
          <p:cNvSpPr txBox="1">
            <a:spLocks/>
          </p:cNvSpPr>
          <p:nvPr/>
        </p:nvSpPr>
        <p:spPr>
          <a:xfrm>
            <a:off x="5626790" y="135841"/>
            <a:ext cx="954634" cy="3697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hu-HU" sz="1400" b="1" dirty="0">
                <a:solidFill>
                  <a:schemeClr val="tx1"/>
                </a:solidFill>
              </a:rPr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3278536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FF3B037B-DD8B-4F1F-8992-E0FA43C47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45" y="1038579"/>
            <a:ext cx="8327164" cy="39255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1E20BD6D-967B-4D2B-A5AF-4D614C1B4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SANBA</a:t>
            </a:r>
          </a:p>
        </p:txBody>
      </p:sp>
      <p:sp>
        <p:nvSpPr>
          <p:cNvPr id="6" name="Cím 1">
            <a:extLst>
              <a:ext uri="{FF2B5EF4-FFF2-40B4-BE49-F238E27FC236}">
                <a16:creationId xmlns:a16="http://schemas.microsoft.com/office/drawing/2014/main" id="{92EFE2BE-34CC-4A71-B2A6-646AC2EC5F85}"/>
              </a:ext>
            </a:extLst>
          </p:cNvPr>
          <p:cNvSpPr txBox="1">
            <a:spLocks/>
          </p:cNvSpPr>
          <p:nvPr/>
        </p:nvSpPr>
        <p:spPr>
          <a:xfrm>
            <a:off x="5863633" y="665928"/>
            <a:ext cx="954634" cy="3697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hu-HU" sz="1400" b="1" dirty="0">
                <a:solidFill>
                  <a:schemeClr val="tx1"/>
                </a:solidFill>
              </a:rPr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1743478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2DCC51D-C558-402B-934D-18E7B564D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Oldal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D55CD0A-442C-488A-9333-CAA5E8F74D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5AE4183-913C-4839-8864-BAAB82966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800"/>
            <a:ext cx="9144000" cy="4414015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045481AC-651D-45D7-B6B2-8A08AA939A09}"/>
              </a:ext>
            </a:extLst>
          </p:cNvPr>
          <p:cNvSpPr txBox="1"/>
          <p:nvPr/>
        </p:nvSpPr>
        <p:spPr>
          <a:xfrm>
            <a:off x="8336400" y="393750"/>
            <a:ext cx="8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BLAKE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B3EA6C57-C036-4317-98FD-3E2BB9C1D7C4}"/>
              </a:ext>
            </a:extLst>
          </p:cNvPr>
          <p:cNvSpPr/>
          <p:nvPr/>
        </p:nvSpPr>
        <p:spPr>
          <a:xfrm>
            <a:off x="0" y="850800"/>
            <a:ext cx="9144000" cy="44140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36643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C6A3265-B013-4B58-A252-D97F76776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Telephelyek közti </a:t>
            </a:r>
            <a:r>
              <a:rPr lang="hu-HU" dirty="0" err="1"/>
              <a:t>pingelés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80519A4-550D-484C-B031-D11AE8DF3E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lv_0_20260205113829 (1)">
            <a:hlinkClick r:id="" action="ppaction://media"/>
            <a:extLst>
              <a:ext uri="{FF2B5EF4-FFF2-40B4-BE49-F238E27FC236}">
                <a16:creationId xmlns:a16="http://schemas.microsoft.com/office/drawing/2014/main" id="{F49DAB0F-378A-4CDC-AD63-DB1867DDC3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881" y="1092150"/>
            <a:ext cx="8504238" cy="3657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0756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E53C974-16E9-4DA4-B2DC-3838290B3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38" y="127685"/>
            <a:ext cx="7038900" cy="914100"/>
          </a:xfrm>
        </p:spPr>
        <p:txBody>
          <a:bodyPr/>
          <a:lstStyle/>
          <a:p>
            <a:pPr algn="ctr"/>
            <a:r>
              <a:rPr lang="hu-HU" b="1" dirty="0"/>
              <a:t>GitHub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B852A48-E8CE-454A-82C8-32E757BF61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8B75071-EA5B-490C-ACD6-E79FC5F8A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062" y="751563"/>
            <a:ext cx="6607876" cy="4264252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656880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1C75E16-D67F-4349-8172-0CEC00B6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KONKLÚZIÓ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4C4E357-A00B-4166-9324-A90967CBB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83400" y="1384670"/>
            <a:ext cx="7038900" cy="2911200"/>
          </a:xfrm>
        </p:spPr>
        <p:txBody>
          <a:bodyPr>
            <a:normAutofit/>
          </a:bodyPr>
          <a:lstStyle/>
          <a:p>
            <a:r>
              <a:rPr lang="hu-HU" sz="1400" dirty="0"/>
              <a:t>Amik segítettek nekünk</a:t>
            </a:r>
          </a:p>
          <a:p>
            <a:endParaRPr lang="hu-HU" sz="1400" dirty="0"/>
          </a:p>
          <a:p>
            <a:r>
              <a:rPr lang="hu-HU" sz="1400" dirty="0"/>
              <a:t>Nehézségeink</a:t>
            </a:r>
          </a:p>
          <a:p>
            <a:endParaRPr lang="hu-HU" sz="1400" dirty="0"/>
          </a:p>
          <a:p>
            <a:r>
              <a:rPr lang="hu-HU" sz="1400" dirty="0" err="1"/>
              <a:t>Erösségeink</a:t>
            </a:r>
            <a:endParaRPr lang="hu-HU" sz="1400" dirty="0"/>
          </a:p>
          <a:p>
            <a:endParaRPr lang="hu-HU" sz="1400" dirty="0"/>
          </a:p>
          <a:p>
            <a:r>
              <a:rPr lang="hu-HU" sz="1400" dirty="0"/>
              <a:t>Tanárok </a:t>
            </a:r>
            <a:r>
              <a:rPr lang="hu-HU" sz="1400" dirty="0" err="1"/>
              <a:t>segítséhe</a:t>
            </a:r>
            <a:endParaRPr lang="hu-HU" sz="1400" dirty="0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D0DA27CA-D8D0-488F-8857-C616A08E9278}"/>
              </a:ext>
            </a:extLst>
          </p:cNvPr>
          <p:cNvSpPr/>
          <p:nvPr/>
        </p:nvSpPr>
        <p:spPr>
          <a:xfrm>
            <a:off x="2948940" y="1449610"/>
            <a:ext cx="2697480" cy="275844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5463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C75D7D-6EF7-488B-8831-B5129060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Ruby</a:t>
            </a:r>
            <a:r>
              <a:rPr lang="hu-HU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telephely fizikai eszközökön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A21A655-2058-48A2-90C4-65C41BD26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589" y="975165"/>
            <a:ext cx="5331944" cy="40046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70835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F44B4B-B047-48C1-BB14-38625341C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2800" b="1" dirty="0"/>
              <a:t>1) SSH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E7BE1B7F-D62D-4A18-AFEA-40CFDC897AE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533" y="1785251"/>
            <a:ext cx="3996867" cy="2050400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sp>
        <p:nvSpPr>
          <p:cNvPr id="9" name="Téglalap 8">
            <a:extLst>
              <a:ext uri="{FF2B5EF4-FFF2-40B4-BE49-F238E27FC236}">
                <a16:creationId xmlns:a16="http://schemas.microsoft.com/office/drawing/2014/main" id="{B7F83045-708E-411B-88C4-13FB90A6DF1F}"/>
              </a:ext>
            </a:extLst>
          </p:cNvPr>
          <p:cNvSpPr/>
          <p:nvPr/>
        </p:nvSpPr>
        <p:spPr>
          <a:xfrm>
            <a:off x="1297500" y="1255506"/>
            <a:ext cx="4572000" cy="310989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Biztonságos</a:t>
            </a:r>
            <a:endParaRPr lang="hu-HU" sz="1200" dirty="0">
              <a:solidFill>
                <a:schemeClr val="bg1"/>
              </a:solidFill>
              <a:latin typeface="Montserrat" panose="020B0604020202020204" charset="-18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Hitelesítés több módon</a:t>
            </a:r>
            <a:endParaRPr lang="hu-HU" sz="1200" dirty="0">
              <a:solidFill>
                <a:schemeClr val="bg1"/>
              </a:solidFill>
              <a:latin typeface="Montserrat" panose="020B0604020202020204" charset="-18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Platformfüggetlen</a:t>
            </a:r>
            <a:endParaRPr lang="hu-HU" sz="1200" dirty="0">
              <a:solidFill>
                <a:schemeClr val="bg1"/>
              </a:solidFill>
              <a:latin typeface="Montserrat" panose="020B0604020202020204" charset="-18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Sokoldalú</a:t>
            </a:r>
            <a:endParaRPr lang="hu-HU" sz="1200" dirty="0">
              <a:solidFill>
                <a:schemeClr val="bg1"/>
              </a:solidFill>
              <a:latin typeface="Montserrat" panose="020B0604020202020204" charset="-18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Széles körben elterjedt</a:t>
            </a:r>
            <a:endParaRPr lang="hu-HU" sz="1200" dirty="0">
              <a:solidFill>
                <a:schemeClr val="bg1"/>
              </a:solidFill>
              <a:effectLst/>
              <a:latin typeface="Montserrat" panose="020B0604020202020204" charset="-18"/>
              <a:ea typeface="Calibri" panose="020F0502020204030204" pitchFamily="34" charset="0"/>
            </a:endParaRP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382BB32-4DFD-4048-907D-70F8DD1806B8}"/>
              </a:ext>
            </a:extLst>
          </p:cNvPr>
          <p:cNvSpPr txBox="1"/>
          <p:nvPr/>
        </p:nvSpPr>
        <p:spPr>
          <a:xfrm>
            <a:off x="5533290" y="1431196"/>
            <a:ext cx="167706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bg1"/>
                </a:solidFill>
              </a:rPr>
              <a:t>SSH konfiguráció</a:t>
            </a:r>
          </a:p>
        </p:txBody>
      </p:sp>
    </p:spTree>
    <p:extLst>
      <p:ext uri="{BB962C8B-B14F-4D97-AF65-F5344CB8AC3E}">
        <p14:creationId xmlns:p14="http://schemas.microsoft.com/office/powerpoint/2010/main" val="3299592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490</Words>
  <Application>Microsoft Office PowerPoint</Application>
  <PresentationFormat>Diavetítés a képernyőre (16:9 oldalarány)</PresentationFormat>
  <Paragraphs>191</Paragraphs>
  <Slides>78</Slides>
  <Notes>30</Notes>
  <HiddenSlides>0</HiddenSlides>
  <MMClips>5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78</vt:i4>
      </vt:variant>
    </vt:vector>
  </HeadingPairs>
  <TitlesOfParts>
    <vt:vector size="85" baseType="lpstr">
      <vt:lpstr>Calibri</vt:lpstr>
      <vt:lpstr>Times New Roman</vt:lpstr>
      <vt:lpstr>Lato</vt:lpstr>
      <vt:lpstr>Arial</vt:lpstr>
      <vt:lpstr>Symbol</vt:lpstr>
      <vt:lpstr>Montserrat</vt:lpstr>
      <vt:lpstr>Focus</vt:lpstr>
      <vt:lpstr>DotNyetWork</vt:lpstr>
      <vt:lpstr>Bevezető</vt:lpstr>
      <vt:lpstr>Dokumentáció részei</vt:lpstr>
      <vt:lpstr>Hálózati topológia</vt:lpstr>
      <vt:lpstr>Megvalósításhoz használt eszközök</vt:lpstr>
      <vt:lpstr>Ip táblázat</vt:lpstr>
      <vt:lpstr>Projekt részeinek bemutatása</vt:lpstr>
      <vt:lpstr>Ruby telephely fizikai eszközökön</vt:lpstr>
      <vt:lpstr>1) SSH</vt:lpstr>
      <vt:lpstr>1) SSH</vt:lpstr>
      <vt:lpstr>1) SSH</vt:lpstr>
      <vt:lpstr>1) SSH</vt:lpstr>
      <vt:lpstr> 2) VLAN</vt:lpstr>
      <vt:lpstr> 2) VLAN</vt:lpstr>
      <vt:lpstr> 2) VLAN</vt:lpstr>
      <vt:lpstr> 2) VLAN</vt:lpstr>
      <vt:lpstr> 2) VLAN</vt:lpstr>
      <vt:lpstr> 3) Etherchannel</vt:lpstr>
      <vt:lpstr> 3) Etherchannel</vt:lpstr>
      <vt:lpstr> 3) Etherchannel</vt:lpstr>
      <vt:lpstr> 3) Etherchannel</vt:lpstr>
      <vt:lpstr> 3) Etherchannel</vt:lpstr>
      <vt:lpstr>PORT SECURITY</vt:lpstr>
      <vt:lpstr>PORT SECURITY</vt:lpstr>
      <vt:lpstr>PORT SECURITY</vt:lpstr>
      <vt:lpstr>GLBP</vt:lpstr>
      <vt:lpstr>GLBP</vt:lpstr>
      <vt:lpstr> 5) OSPF</vt:lpstr>
      <vt:lpstr> 5) OSPF</vt:lpstr>
      <vt:lpstr> 6) PPP</vt:lpstr>
      <vt:lpstr> 6) PPP</vt:lpstr>
      <vt:lpstr> 6) PPP</vt:lpstr>
      <vt:lpstr> 6) PPP</vt:lpstr>
      <vt:lpstr> 6) PPP</vt:lpstr>
      <vt:lpstr> 7) Tunnel</vt:lpstr>
      <vt:lpstr> 7) Tunnel</vt:lpstr>
      <vt:lpstr> 7) Tunnel</vt:lpstr>
      <vt:lpstr> 7) Tunnel</vt:lpstr>
      <vt:lpstr> 7) Tunnel</vt:lpstr>
      <vt:lpstr>ASA</vt:lpstr>
      <vt:lpstr>ASA</vt:lpstr>
      <vt:lpstr>RUBY és WEISS összeköttetés</vt:lpstr>
      <vt:lpstr>RUBY és WEISS összeköttetés</vt:lpstr>
      <vt:lpstr>PowerPoint-bemutató</vt:lpstr>
      <vt:lpstr>weiss telephely fizikai eszközökön</vt:lpstr>
      <vt:lpstr>DHCP</vt:lpstr>
      <vt:lpstr>weiss telephely fizikai eszközökön</vt:lpstr>
      <vt:lpstr>DHCP</vt:lpstr>
      <vt:lpstr>Wifi-Router</vt:lpstr>
      <vt:lpstr>Wifi-Router</vt:lpstr>
      <vt:lpstr>Wifi-Router</vt:lpstr>
      <vt:lpstr>PowerPoint-bemutató</vt:lpstr>
      <vt:lpstr>Wifi</vt:lpstr>
      <vt:lpstr>PowerPoint-bemutató</vt:lpstr>
      <vt:lpstr>Blake telephely fizikai eszközökön</vt:lpstr>
      <vt:lpstr>WINDOWS SZERVER</vt:lpstr>
      <vt:lpstr>Windows server</vt:lpstr>
      <vt:lpstr>Windows server</vt:lpstr>
      <vt:lpstr>Windows server</vt:lpstr>
      <vt:lpstr>Windows server</vt:lpstr>
      <vt:lpstr>Windows server</vt:lpstr>
      <vt:lpstr>Windows server</vt:lpstr>
      <vt:lpstr>Windows server</vt:lpstr>
      <vt:lpstr>Windows DNS</vt:lpstr>
      <vt:lpstr>LINUX SZERVER</vt:lpstr>
      <vt:lpstr>LINUX SZERVER</vt:lpstr>
      <vt:lpstr>LINUX SZERVER</vt:lpstr>
      <vt:lpstr>LINUX SZERVER</vt:lpstr>
      <vt:lpstr>LINUX SZERVER</vt:lpstr>
      <vt:lpstr>LINUX SZERVER</vt:lpstr>
      <vt:lpstr>LINUX SZERVER</vt:lpstr>
      <vt:lpstr>LINUX KEA</vt:lpstr>
      <vt:lpstr>LINUX KEA</vt:lpstr>
      <vt:lpstr>LINUX SANBA</vt:lpstr>
      <vt:lpstr>Oldal</vt:lpstr>
      <vt:lpstr>Telephelyek közti pingelés</vt:lpstr>
      <vt:lpstr>GitHub</vt:lpstr>
      <vt:lpstr>KONKLÚZIÓ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DotNyetWork</dc:title>
  <dc:creator>Fazekas Dominik</dc:creator>
  <cp:lastModifiedBy>Fazekas Dominik</cp:lastModifiedBy>
  <cp:revision>209</cp:revision>
  <dcterms:modified xsi:type="dcterms:W3CDTF">2026-02-05T12:26:14Z</dcterms:modified>
</cp:coreProperties>
</file>